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8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00" d="100"/>
          <a:sy n="100" d="100"/>
        </p:scale>
        <p:origin x="954"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1.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e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1521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42061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241673"/>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052822"/>
            <a:ext cx="768096" cy="768096"/>
          </a:xfrm>
          <a:prstGeom prst="rect">
            <a:avLst/>
          </a:prstGeom>
        </p:spPr>
      </p:pic>
      <p:sp>
        <p:nvSpPr>
          <p:cNvPr id="8" name="MasterShapeName"/>
          <p:cNvSpPr/>
          <p:nvPr/>
        </p:nvSpPr>
        <p:spPr>
          <a:xfrm>
            <a:off x="4681728" y="11521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42061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241673"/>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05282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3075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5c8e9390e&amp;color=RGB(0,96,96)">
            <a:hlinkClick r:id="rId6" action="ppaction://hlinksldjump"/>
          </p:cNvPr>
          <p:cNvSpPr/>
          <p:nvPr/>
        </p:nvSpPr>
        <p:spPr>
          <a:xfrm>
            <a:off x="5943600" y="357606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397121"/>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982999f77&amp;color=RGB(0,96,96)">
            <a:hlinkClick r:id="rId7" action="ppaction://hlinksldjump"/>
          </p:cNvPr>
          <p:cNvSpPr/>
          <p:nvPr/>
        </p:nvSpPr>
        <p:spPr>
          <a:xfrm>
            <a:off x="5943600" y="520827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9.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ebe425272?vaa=1&amp;vcp=1&amp;vop=1&amp;pid=536d4af91&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[山西晋城2025高二月考]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明清时期，来华的传教士利玛窦等人将西方的几何知识与中国传统的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髀算经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》等数学典籍进行类比阐释，并把西方数学中的逻辑推理与中国古代算学中的实用计算相结合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讲解西方数学知识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这些举措(</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ebe425272.bracket?vaa=1&amp;vcp=1&amp;vop=1&amp;pid=536d4af91&amp;color=0,55,96&amp;vpa=2&amp;vtp=1"/>
          <p:cNvSpPr/>
          <p:nvPr/>
        </p:nvSpPr>
        <p:spPr>
          <a:xfrm>
            <a:off x="36580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5_2#ebe425272.choices?vaa=1&amp;vcp=1&amp;vop=1&amp;pid=536d4af91&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扫清了西学东渐的发展障碍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客观上印证了中体西用思想</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意在借助传统知识传播西学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推动了中国传统科技的转型</a:t>
            </a:r>
            <a:endParaRPr lang="en-US" altLang="zh-CN" sz="1800" dirty="0"/>
          </a:p>
        </p:txBody>
      </p:sp>
      <p:sp>
        <p:nvSpPr>
          <p:cNvPr id="5" name="QC_5_AS.6_1#ebe425272?vaa=1&amp;vcp=1&amp;vop=1&amp;pid=536d4af91&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【解析】本题考查东西方文化的交融。据材料可知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,来华传教士利玛窦等人通过结合中国传统数学典籍的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方式讲解西方数学知识</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进而传播西学</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“扫清了西学东渐的发展障碍”的说法过于绝对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“中体西用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”思想是近代洋务运动时期的指导思想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与明清时期利玛窦等传教士来华时间不符</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些举措在一定程度上传播了西方科学知识</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但并没有推动中国传统科技实现根本转型</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当时中国传统科技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仍以实用</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为主</a:t>
            </a:r>
            <a:r>
              <a:rPr lang="zh-CN" altLang="en-US"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没有发展出近代科学体系</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3" grpId="0"/>
      <p:bldP spid="3"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982999f77?vaa=1&amp;vcp=1&amp;vop=1&amp;pid=2d202de0b&amp;color=0,55,96&amp;vtp=1&amp;bt=1&amp;bbb=1&amp;hb=1"/>
          <p:cNvSpPr/>
          <p:nvPr/>
        </p:nvSpPr>
        <p:spPr>
          <a:xfrm>
            <a:off x="502920" y="187560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[江苏盐城2025期末]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中国早期的观音都是长须美髯的男子形象。南北朝以来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，中原地区开始出现女性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化的观音形象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，唐代出现了非男非女像，观音逐渐成为体态丰腴、身披天衣的高雅女子形象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。以上变化主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要反映了(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982999f77.bracket?vaa=1&amp;vcp=1&amp;vop=1&amp;pid=2d202de0b&amp;color=0,55,96&amp;vpa=3&amp;vtp=1"/>
          <p:cNvSpPr/>
          <p:nvPr/>
        </p:nvSpPr>
        <p:spPr>
          <a:xfrm>
            <a:off x="1587976" y="270046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9_2#982999f77.choices?vaa=1&amp;vcp=1&amp;vop=1&amp;pid=2d202de0b&amp;color=0,55,96&amp;vtp=1&amp;bbb=1"/>
          <p:cNvSpPr/>
          <p:nvPr/>
        </p:nvSpPr>
        <p:spPr>
          <a:xfrm>
            <a:off x="502920" y="311283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社会主流思想演变</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女性社会地位提高</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民众审美的世俗化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佛教的本土化趋势</a:t>
            </a:r>
            <a:endParaRPr lang="en-US" altLang="zh-CN" sz="1800" dirty="0"/>
          </a:p>
        </p:txBody>
      </p:sp>
      <p:sp>
        <p:nvSpPr>
          <p:cNvPr id="5" name="QC_5_AS.10_1#982999f77?vaa=1&amp;vcp=1&amp;vop=1&amp;pid=2d202de0b&amp;color=0,55,96&amp;vtp=1&amp;bbb=1&amp;hb=1"/>
          <p:cNvSpPr/>
          <p:nvPr/>
        </p:nvSpPr>
        <p:spPr>
          <a:xfrm>
            <a:off x="502920" y="393262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【解析】本题考查佛教的本土化。据材料可知，“观音菩萨”传入中国后，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由男性形象逐渐转变为女性形象，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这是外来文化迎合中国文化特点的表现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，说明佛教在进入中国后渐趋本土化，D项正确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；中国古代社会主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流思想长期是儒家思想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，材料中观音形象变化未体现主流思想演变，排除A项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；观音形象女性化不能直接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等同于女性社会地位提高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，排除B项；观音形象变化主要是佛教适应中国文化的本土化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，并非单纯民众审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美世俗化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3d8b47589?vaa=1&amp;vcp=1&amp;vop=1&amp;pid=2d202de0b&amp;color=0,55,96&amp;vtp=1&amp;bt=1&amp;bbb=1&amp;hb=1"/>
          <p:cNvSpPr/>
          <p:nvPr/>
        </p:nvSpPr>
        <p:spPr>
          <a:xfrm>
            <a:off x="502920" y="1745270"/>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清末陶瓷鉴赏家陈浏在《匋雅》中指出：“康窑有青花大盘，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椭圆而长，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长可二尺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，宽及尺。盖西餐所用，颜色美好，笔法工细，为国初教士所特制，或即南怀仁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、汤若望之流亚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？盘中画皇冕徽章，旁有两翼之狮狗，分攀于其上。载有腊（拉）丁古文、阳历年月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，吾华业瓷者宜知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所取材焉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这可用来说明(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3d8b47589.bracket?vaa=1&amp;vcp=1&amp;vop=1&amp;pid=2d202de0b&amp;color=0,55,96&amp;vpa=4&amp;vtp=1"/>
          <p:cNvSpPr/>
          <p:nvPr/>
        </p:nvSpPr>
        <p:spPr>
          <a:xfrm>
            <a:off x="3289776" y="2953929"/>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13_2#3d8b47589.choices?vaa=1&amp;vcp=1&amp;vop=1&amp;pid=2d202de0b&amp;color=0,55,96&amp;vtp=1&amp;bbb=1"/>
          <p:cNvSpPr/>
          <p:nvPr/>
        </p:nvSpPr>
        <p:spPr>
          <a:xfrm>
            <a:off x="502920" y="333397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朝贡贸易加快中国传统文化革新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清朝对外交往范围不断拓展</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物质交流促使中外审美意识趋同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西学东渐推动中西文化交融</a:t>
            </a:r>
            <a:endParaRPr lang="en-US" altLang="zh-CN" sz="1800" dirty="0"/>
          </a:p>
        </p:txBody>
      </p:sp>
      <p:sp>
        <p:nvSpPr>
          <p:cNvPr id="5" name="QC_5_AS.14_1#3d8b47589?vaa=1&amp;vcp=1&amp;vop=1&amp;pid=2d202de0b&amp;color=0,55,96&amp;vtp=1&amp;bbb=1&amp;hb=1"/>
          <p:cNvSpPr/>
          <p:nvPr/>
        </p:nvSpPr>
        <p:spPr>
          <a:xfrm>
            <a:off x="502920" y="4116705"/>
            <a:ext cx="10442575" cy="196088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【解析】本题考查中华文化在交流中发展。根据题干及所学可知，瓷器吸收西方文化元素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，其上有皇冕徽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、狮狗、拉丁古文和阳历年月等</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这体现了中西文化的交融。再根据“为国初教士所特制”可知</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融受到了西学东渐的影响</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D项正确；材料未涉及朝贡贸易，排除A项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材料并没有体现清朝对外交往范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围的拓展</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清朝前期对外交往以朝贡形式为主</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交往范围相对有限</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题干中瓷器结合西方元素</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体现的是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“审</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美互补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而不是中西审美趋同</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3" grpId="0"/>
      <p:bldP spid="3"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ae8aacd83?vaa=1&amp;vcp=1&amp;vop=1&amp;pid=2d202de0b&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[黑龙江龙东地区2025高二期中]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15世纪朝鲜王朝编撰的《经国大典》中记载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，朝鲜的中央官制仿效中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国唐朝的三省六部制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，首尔的景福宫建筑布局亦参照北京紫禁城的形制。此外，朝鲜儒学家徐居正在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》中写道：“衣冠礼乐，悉遵华制，虽隔沧溟，心向圣朝。”</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ae8aacd83.bracket?vaa=1&amp;vcp=1&amp;vop=1&amp;pid=2d202de0b&amp;color=0,55,96&amp;vpa=5&amp;vtp=1"/>
          <p:cNvSpPr/>
          <p:nvPr/>
        </p:nvSpPr>
        <p:spPr>
          <a:xfrm>
            <a:off x="7734775"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7_2#ae8aacd83.choices?vaa=1&amp;vcp=1&amp;vop=1&amp;pid=2d202de0b&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中华文化对周边国家的辐射和传播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朝鲜的政治制度完全照搬中国</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中国与朝鲜半岛文化交流始于唐朝</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朝鲜文化的发展缺乏自主创新</a:t>
            </a:r>
            <a:endParaRPr lang="en-US" altLang="zh-CN" sz="1800" dirty="0"/>
          </a:p>
        </p:txBody>
      </p:sp>
      <p:sp>
        <p:nvSpPr>
          <p:cNvPr id="5" name="QC_5_AS.18_1#ae8aacd83?vaa=1&amp;vcp=1&amp;vop=1&amp;pid=2d202de0b&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【解析】本题考查中华文化对朝鲜的影响。根据材料并结合所学知识可知，材料中朝鲜在政治制度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及文化观念上效仿中国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，体现了中华文化的传播和影响力，A项正确；“完全照搬”表述过于绝对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借鉴中亦有本土化调整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，排除B项；“中国与朝鲜半岛文化交流始于唐朝”与史实不符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，中朝文化交流早在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汉朝就已存在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，唐朝是深化阶段，排除C项；“缺乏自主创新”与史实不符，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朝鲜在吸收外来文化的同时，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也发展了独特的本土文化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9228b7517?vaa=1&amp;vcp=1&amp;vop=1&amp;pid=2d202de0b&amp;color=0,55,96&amp;vtp=1&amp;bt=1&amp;bbb=1&amp;hb=1"/>
          <p:cNvSpPr/>
          <p:nvPr/>
        </p:nvSpPr>
        <p:spPr>
          <a:xfrm>
            <a:off x="502920" y="227819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[福建部分名校2025高二期中]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18世纪的欧洲出现了空前的“中国热”。当时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，向西方传播中国文化产生影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响最大的有利玛窦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、龙华民等。他们把中国的宋明理学、科学技术等传到西方。</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这一现象(</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9228b7517.bracket?vaa=1&amp;vcp=1&amp;vop=1&amp;pid=2d202de0b&amp;color=0,55,96&amp;vpa=6&amp;vtp=1"/>
          <p:cNvSpPr/>
          <p:nvPr/>
        </p:nvSpPr>
        <p:spPr>
          <a:xfrm>
            <a:off x="9588975" y="268395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1_2#9228b7517.choices?vaa=1&amp;vcp=1&amp;vop=1&amp;pid=2d202de0b&amp;color=0,55,96&amp;vtp=1&amp;bbb=1"/>
          <p:cNvSpPr/>
          <p:nvPr/>
        </p:nvSpPr>
        <p:spPr>
          <a:xfrm>
            <a:off x="502920" y="3103312"/>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导致了欧洲社会的转型</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丰富了中国传统文化的内涵</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提高了中国的国际地位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促进了欧洲启蒙运动的发展</a:t>
            </a:r>
            <a:endParaRPr lang="en-US" altLang="zh-CN" sz="1800" dirty="0"/>
          </a:p>
        </p:txBody>
      </p:sp>
      <p:sp>
        <p:nvSpPr>
          <p:cNvPr id="5" name="QC_5_AS.22_1#9228b7517?vaa=1&amp;vcp=1&amp;vop=1&amp;pid=2d202de0b&amp;color=0,55,96&amp;vtp=1&amp;bbb=1&amp;hb=1"/>
          <p:cNvSpPr/>
          <p:nvPr/>
        </p:nvSpPr>
        <p:spPr>
          <a:xfrm>
            <a:off x="502920" y="3923098"/>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【解析】本题考查中华文化在欧洲的传播。根据材料及所学可知，18世纪，在传教士的带动下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，大量中国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、科技传入欧洲，启蒙思想家借助中国文化宣传其思想，这为欧洲的启蒙运动提供了依据，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；欧洲社会转型是多种因素综合作用的结果，排除A项；材料强调的是东学西渐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，没有丰富中华传统文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化内涵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，排除B项；“中国热”的出现提高了中华文明的影响力，但不会直接提高中国的国际地位，排除C项。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698a0a8d4?vaa=1&amp;vcp=1&amp;vop=1&amp;pid=b589c234c&amp;color=0,55,96&amp;vtp=1&amp;bt=1&amp;bbb=1&amp;hb=1"/>
          <p:cNvSpPr/>
          <p:nvPr/>
        </p:nvSpPr>
        <p:spPr>
          <a:xfrm>
            <a:off x="502920" y="187560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[广东江门2025高二期中]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南朝梁武帝通过建佛寺纪念其双亲，其中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，大爱敬寺是梁武帝为纪念其父而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，延袤七里，旁置三十六院；大智度寺是梁武帝为纪念其母而建的，地势朝阳，高广敞亮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，寺院中殿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堂</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、宝塔、房廊、花果、树木、塑像一应俱全，极尽华美。</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梁武帝这些举动(</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698a0a8d4.bracket?vaa=1&amp;vcp=1&amp;vop=1&amp;pid=b589c234c&amp;color=0,55,96&amp;vpa=7&amp;vtp=1"/>
          <p:cNvSpPr/>
          <p:nvPr/>
        </p:nvSpPr>
        <p:spPr>
          <a:xfrm>
            <a:off x="8217375" y="270046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5_2#698a0a8d4.choices?vaa=1&amp;vcp=1&amp;vop=1&amp;pid=b589c234c&amp;color=0,55,96&amp;vtp=1&amp;bbb=1"/>
          <p:cNvSpPr/>
          <p:nvPr/>
        </p:nvSpPr>
        <p:spPr>
          <a:xfrm>
            <a:off x="502920" y="311283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实现三教合归儒</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旨在重建宗法制</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缓和了社会矛盾</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有利于文化交融</a:t>
            </a:r>
            <a:endParaRPr lang="en-US" altLang="zh-CN" sz="1800" dirty="0"/>
          </a:p>
        </p:txBody>
      </p:sp>
      <p:sp>
        <p:nvSpPr>
          <p:cNvPr id="5" name="QC_5_AS.26_1#698a0a8d4?vaa=1&amp;vcp=1&amp;vop=1&amp;pid=b589c234c&amp;color=0,55,96&amp;vtp=1&amp;bbb=1&amp;hb=1"/>
          <p:cNvSpPr/>
          <p:nvPr/>
        </p:nvSpPr>
        <p:spPr>
          <a:xfrm>
            <a:off x="502920" y="3941445"/>
            <a:ext cx="9512935" cy="20307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【解析】本题考查佛教文化的传播与发展。梁武帝建佛寺纪念双亲的举动</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将儒家孝道思想与佛教建筑形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式结合</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体现了佛教本土化过程中与中国传统文化的交融</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建寺规模宏大且融入传统伦理</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客观上推动了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佛教文化与中国文化的交融</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三教合归儒在隋朝才被提出</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A项与史实不符</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宗法制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以血缘亲疏为核心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梁武帝建寺纪念父母属孝道表现与重建宗法制度无关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梁武帝大兴佛寺耗费</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国力</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加剧社会</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负担</a:t>
            </a:r>
            <a:r>
              <a:rPr lang="zh-CN" altLang="en-US"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并未缓和社会矛盾,排除C项。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3709fc3fd?vaa=1&amp;vcp=1&amp;vop=1&amp;pid=b589c234c&amp;color=0,55,96&amp;vtp=1&amp;bt=1&amp;bbb=1&amp;hb=1"/>
          <p:cNvSpPr/>
          <p:nvPr/>
        </p:nvSpPr>
        <p:spPr>
          <a:xfrm>
            <a:off x="502920" y="207499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[江西上饶2025高二联考]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晚清某官员在奏请增设天文算学馆时称“欲求制胜必求之忠信之人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，欲谋自强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必谋之礼义之士</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然二者均需以算学为基”。1866年京师同文馆增设天文算学馆。《奏定学堂章程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数学列为各级学堂必修课</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这折射出近代中国(</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3709fc3fd.bracket?vaa=1&amp;vcp=1&amp;vop=1&amp;pid=b589c234c&amp;color=0,55,96&amp;vpa=8&amp;vtp=1"/>
          <p:cNvSpPr/>
          <p:nvPr/>
        </p:nvSpPr>
        <p:spPr>
          <a:xfrm>
            <a:off x="5245576" y="289985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9_2#3709fc3fd.choices?vaa=1&amp;vcp=1&amp;vop=1&amp;pid=b589c234c&amp;color=0,55,96&amp;vtp=1&amp;bbb=1"/>
          <p:cNvSpPr/>
          <p:nvPr/>
        </p:nvSpPr>
        <p:spPr>
          <a:xfrm>
            <a:off x="502920" y="3312227"/>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儒家思想与科学精神的交融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科举制度的废除推动教育转型</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知识分子盲目崇拜西方技术</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经世思想助推近代科学的传播</a:t>
            </a:r>
            <a:endParaRPr lang="en-US" altLang="zh-CN" sz="1800" dirty="0"/>
          </a:p>
        </p:txBody>
      </p:sp>
      <p:sp>
        <p:nvSpPr>
          <p:cNvPr id="5" name="QC_5_AS.30_1#3709fc3fd?vaa=1&amp;vcp=1&amp;vop=1&amp;pid=b589c234c&amp;color=0,55,96&amp;vtp=1&amp;bbb=1&amp;hb=1"/>
          <p:cNvSpPr/>
          <p:nvPr/>
        </p:nvSpPr>
        <p:spPr>
          <a:xfrm>
            <a:off x="502920" y="4132013"/>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【解析】本题考查近代西学的传播与发展。从官员强调算学是求胜自强的基础，到不同时期对算学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、数学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的重视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，体现了经世思想（关注社会现实，学以致用）助推近代科学传播，D项正确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；材料未体现儒家思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想与科学精神的交融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，而是强调算学是工具，科学为自强求胜服务，排除A项；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科举制度被废除是在1905</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，与材料时间不符，排除B项；官员主张体现选择性学习，而非盲目崇拜，排除C项。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3_1#873ec236a?iti=1&amp;htil=1&amp;vaa=1&amp;vcp=1&amp;vop=1&amp;pid=b589c234c&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05526" y="1808612"/>
            <a:ext cx="1740378" cy="131381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3_2#873ec236a?iti=1&amp;htil=1&amp;vaa=1&amp;vcp=1&amp;vop=1&amp;pid=b589c234c&amp;color=0,55,96&amp;vtp=1&amp;bbb=1"/>
          <p:cNvSpPr/>
          <p:nvPr/>
        </p:nvSpPr>
        <p:spPr>
          <a:xfrm>
            <a:off x="9592321" y="3249427"/>
            <a:ext cx="966787" cy="355346"/>
          </a:xfrm>
          <a:prstGeom prst="rect">
            <a:avLst/>
          </a:prstGeom>
          <a:noFill/>
        </p:spPr>
        <p:txBody>
          <a:bodyPr wrap="none" lIns="0" tIns="0" rIns="0" bIns="0" rtlCol="0" anchor="t"/>
          <a:lstStyle/>
          <a:p>
            <a:pPr algn="ctr" latinLnBrk="1">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越南文庙</a:t>
            </a:r>
            <a:endParaRPr lang="en-US" altLang="zh-CN" sz="1800" dirty="0"/>
          </a:p>
        </p:txBody>
      </p:sp>
      <p:sp>
        <p:nvSpPr>
          <p:cNvPr id="4" name="QC_5_BD.33_3#873ec236a?htil=1&amp;vaa=1&amp;vcp=1&amp;vop=1&amp;pid=b589c234c&amp;color=0,55,96&amp;vtp=1&amp;bt=1&amp;bbb=1&amp;hb=1&amp;hs=1"/>
          <p:cNvSpPr/>
          <p:nvPr/>
        </p:nvSpPr>
        <p:spPr>
          <a:xfrm>
            <a:off x="502920" y="1744603"/>
            <a:ext cx="8567928"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《大越史记全书》记载：庚戌年，（越南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）李朝圣宗皇帝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神武二年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（1070年）八月秋修文庙（见下图），立孔子、周公及四配像，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四季供祭，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并让皇太子前来学习</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。又在文庙旁建国子监，后扩建为国学院。</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5_AN.35_1#873ec236a.bracket?vaa=1&amp;vcp=1&amp;vop=1&amp;pid=b589c234c&amp;color=0,55,96&amp;vpa=9&amp;vtp=1"/>
          <p:cNvSpPr/>
          <p:nvPr/>
        </p:nvSpPr>
        <p:spPr>
          <a:xfrm>
            <a:off x="7760175"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6" name="QC_5_BD.33_4#873ec236a.choices?htil=1&amp;vaa=1&amp;vcp=1&amp;vop=1&amp;pid=b589c234c&amp;color=0,55,96&amp;vtp=1&amp;bbb=1&amp;hs=1"/>
          <p:cNvSpPr/>
          <p:nvPr/>
        </p:nvSpPr>
        <p:spPr>
          <a:xfrm>
            <a:off x="502920" y="2939610"/>
            <a:ext cx="8567928" cy="748030"/>
          </a:xfrm>
          <a:prstGeom prst="rect">
            <a:avLst/>
          </a:prstGeom>
          <a:noFill/>
        </p:spPr>
        <p:txBody>
          <a:bodyPr wrap="none" lIns="0" tIns="0" rIns="0" bIns="0" rtlCol="0" anchor="t"/>
          <a:lstStyle/>
          <a:p>
            <a:pPr latinLnBrk="1">
              <a:lnSpc>
                <a:spcPts val="3200"/>
              </a:lnSpc>
              <a:tabLst>
                <a:tab pos="439166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中华文化辐射周边地区</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越南李朝科举制度逐渐完善</a:t>
            </a:r>
            <a:endParaRPr lang="en-US" altLang="zh-CN" sz="1800" dirty="0"/>
          </a:p>
          <a:p>
            <a:pPr latinLnBrk="1">
              <a:lnSpc>
                <a:spcPts val="3000"/>
              </a:lnSpc>
              <a:tabLst>
                <a:tab pos="4391660"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儒家思想深入越南民间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唐宋时期儒教开始向外传播</a:t>
            </a:r>
            <a:endParaRPr lang="en-US" altLang="zh-CN" sz="1800" dirty="0"/>
          </a:p>
        </p:txBody>
      </p:sp>
      <p:sp>
        <p:nvSpPr>
          <p:cNvPr id="7" name="QC_5_AS.34_1#873ec236a?vaa=1&amp;vcp=1&amp;vop=1&amp;pid=b589c234c&amp;color=0,55,96&amp;vtp=1&amp;bbb=1&amp;hb=1&amp;hs=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【解析】本题考查中华文化对越南的影响。根据材料可知，越南李朝修建文庙，立孔子、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周公及四配像，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让皇太子学习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，还发展教育机构并扩建为国学院，这体现了越南对中国儒家文化的吸收借鉴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，说明中华文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化辐射周边地区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，A项正确；材料主要围绕越南李朝文庙的建立、儒家文化的传播及教育机构的发展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涉及科举制度相关内容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，排除B项；材料仅表明越南李朝官方层面尊崇儒家文化，让皇太子学习等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体现儒家思想深入越南民间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，排除C项；材料仅呈现了越南李朝的情况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，无法得出唐宋时期儒教开始向外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传播的结论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500"/>
                                        <p:tgtEl>
                                          <p:spTgt spid="7">
                                            <p:txEl>
                                              <p:pRg st="5" end="5"/>
                                            </p:txEl>
                                          </p:spTgt>
                                        </p:tgtEl>
                                      </p:cBhvr>
                                    </p:animEffect>
                                    <p:anim calcmode="lin" valueType="num">
                                      <p:cBhvr>
                                        <p:cTn id="38"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5">
                                            <p:bg/>
                                          </p:spTgt>
                                        </p:tgtEl>
                                        <p:attrNameLst>
                                          <p:attrName>style.visibility</p:attrName>
                                        </p:attrNameLst>
                                      </p:cBhvr>
                                      <p:to>
                                        <p:strVal val="visible"/>
                                      </p:to>
                                    </p:set>
                                    <p:animEffect transition="in" filter="fade">
                                      <p:cBhvr>
                                        <p:cTn id="44" dur="500"/>
                                        <p:tgtEl>
                                          <p:spTgt spid="5">
                                            <p:bg/>
                                          </p:spTgt>
                                        </p:tgtEl>
                                      </p:cBhvr>
                                    </p:animEffect>
                                    <p:anim calcmode="lin" valueType="num">
                                      <p:cBhvr>
                                        <p:cTn id="45" dur="500" fill="hold"/>
                                        <p:tgtEl>
                                          <p:spTgt spid="5">
                                            <p:bg/>
                                          </p:spTgt>
                                        </p:tgtEl>
                                        <p:attrNameLst>
                                          <p:attrName>ppt_x</p:attrName>
                                        </p:attrNameLst>
                                      </p:cBhvr>
                                      <p:tavLst>
                                        <p:tav tm="0">
                                          <p:val>
                                            <p:strVal val="#ppt_x"/>
                                          </p:val>
                                        </p:tav>
                                        <p:tav tm="100000">
                                          <p:val>
                                            <p:strVal val="#ppt_x"/>
                                          </p:val>
                                        </p:tav>
                                      </p:tavLst>
                                    </p:anim>
                                    <p:anim calcmode="lin" valueType="num">
                                      <p:cBhvr>
                                        <p:cTn id="46" dur="500" fill="hold"/>
                                        <p:tgtEl>
                                          <p:spTgt spid="5">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fade">
                                      <p:cBhvr>
                                        <p:cTn id="49" dur="500"/>
                                        <p:tgtEl>
                                          <p:spTgt spid="5">
                                            <p:txEl>
                                              <p:pRg st="0" end="0"/>
                                            </p:txEl>
                                          </p:spTgt>
                                        </p:tgtEl>
                                      </p:cBhvr>
                                    </p:animEffect>
                                    <p:anim calcmode="lin" valueType="num">
                                      <p:cBhvr>
                                        <p:cTn id="5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930a401f1?vaa=1&amp;vcp=1&amp;vop=1&amp;pid=b589c234c&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[河南开封2025高二期中]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现代日本茶学家布目潮沨称：“俭是陆羽（唐朝人，著有《茶经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》）茶道的精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。俭乃素朴、谦逊之德，与奢华高调相对立，可谓是日本侘茶精神之起源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。”该学者意在表明日本茶道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930a401f1.bracket?vaa=1&amp;vcp=1&amp;vop=1&amp;pid=b589c234c&amp;color=0,55,96&amp;vpa=10&amp;vtp=1"/>
          <p:cNvSpPr/>
          <p:nvPr/>
        </p:nvSpPr>
        <p:spPr>
          <a:xfrm>
            <a:off x="6735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37_2#930a401f1.choices?vaa=1&amp;vcp=1&amp;vop=1&amp;pid=b589c234c&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具备日本民主主义精神</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重构了传统茶文化内核</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已经丧失民族主体意识</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深受中国茶文化的影响</a:t>
            </a:r>
            <a:endParaRPr lang="en-US" altLang="zh-CN" sz="1800" dirty="0"/>
          </a:p>
        </p:txBody>
      </p:sp>
      <p:sp>
        <p:nvSpPr>
          <p:cNvPr id="5" name="QC_5_AS.38_1#930a401f1?vaa=1&amp;vcp=1&amp;vop=1&amp;pid=b589c234c&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【解析】本题考查中国茶文化对日本的影响。根据材料并结合所学知识可知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，日本的茶道深受中国茶文化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，日本现代茶学家认为，日本茶道中的侘茶精神起源于中国唐代“茶圣”陆羽的茶道精神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，意在表明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日本茶道深受中国茶文化的影响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，D项正确；材料描述的是中国文化对日本的影响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，没有体现日本的民主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主义精神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，排除A项；材料体现的是日本茶道学习中国茶文化内核，并非重构传统茶文化内核，排除B</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日本茶道在发展中并未丧失本民族的主体意识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，且布目潮沨的言论也并未涉及相关问题，排除C项。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a0243cabe?vaa=1&amp;vcp=1&amp;vop=1&amp;pid=b589c234c&amp;color=0,55,96&amp;vtp=1&amp;bt=1&amp;bbb=1&amp;hb=1"/>
          <p:cNvSpPr/>
          <p:nvPr/>
        </p:nvSpPr>
        <p:spPr>
          <a:xfrm>
            <a:off x="502920" y="2482791"/>
            <a:ext cx="10570464" cy="28687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[贵州黔西南2025高二期末]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阅读材料，按要求作答。</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中华文明与周边地区的交流由来已久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隋唐时期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周边地区以中华文明为榜样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向隋唐派遣使者</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和留学生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积极学习并吸收中华文明成果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中华典章制度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思想文学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生活方式和文化的观念形态深刻影</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响日本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越南和朝鲜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最终以中华文明为基础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以汉字为表征形成了东亚文化圈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借助于发达的对外交通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隋唐王朝还与更广范围的地区有了联系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西亚和非洲出土了隋唐铜镜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钱币和瓷器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中亚地区城市</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的建制布局亦同于中原城市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隋唐时期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以中原王朝为核心向四周辐射的文化圈最终形成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摘编自袁行霈《中华文明史》</a:t>
            </a:r>
            <a:endParaRPr lang="en-US" altLang="zh-CN"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f0688ca54.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f0688ca54.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第一单元</a:t>
            </a:r>
            <a:endParaRPr lang="en-US" altLang="zh-CN" sz="5400" dirty="0"/>
          </a:p>
        </p:txBody>
      </p:sp>
      <p:sp>
        <p:nvSpPr>
          <p:cNvPr id="4" name="C_1_BD#f0688ca54.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源远流长的中华文化</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2#a0243cabe?vaa=1&amp;vcp=1&amp;vop=1&amp;pid=b589c234c&amp;color=0,55,96&amp;vtp=1&amp;bt=1&amp;bbb=1&amp;hb=1"/>
          <p:cNvSpPr/>
          <p:nvPr/>
        </p:nvSpPr>
        <p:spPr>
          <a:xfrm>
            <a:off x="502920" y="2072422"/>
            <a:ext cx="10570464" cy="28687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鸦片战争后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西方的殖民者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传教士纷纷来到中国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并开始系统地翻译中国古代的学术文化经典</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但翻译这些典籍时往往掺杂着片面解读与民族偏见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此时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王韬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陈季同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辜鸿铭等人注意到东学西渐的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重要性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从中华古代文化典籍对外翻译着手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陈季同以欧洲人的写作风格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写就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中国人自画像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人的戏剧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等书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记述中国人的风俗习惯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文学艺术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伦理道德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并指出西方文明与远东文明之间的异同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辜鸿铭着手西译儒学经典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论语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中国学者所作出的努力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在近代中西文化交流史上占有</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重要的位置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摘编自史革新《略论中华文化在晚清时期的外传》</a:t>
            </a:r>
            <a:endParaRPr lang="en-US" altLang="zh-CN" dirty="0"/>
          </a:p>
        </p:txBody>
      </p:sp>
      <p:sp>
        <p:nvSpPr>
          <p:cNvPr id="3" name="QO_5_BD.41_3#a0243cabe?vaa=1&amp;vcp=1&amp;vop=1&amp;pid=b589c234c&amp;color=0,55,96&amp;vtp=1&amp;bbb=1"/>
          <p:cNvSpPr/>
          <p:nvPr/>
        </p:nvSpPr>
        <p:spPr>
          <a:xfrm>
            <a:off x="502920" y="49556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（1）根据材料一并结合所学知识，概括隋唐时期中国对外影响力较强的重要原因。</a:t>
            </a:r>
            <a:endParaRPr lang="en-US" altLang="zh-CN" sz="1800" dirty="0"/>
          </a:p>
        </p:txBody>
      </p:sp>
      <p:sp>
        <p:nvSpPr>
          <p:cNvPr id="4" name="QO_5_BD.41_4#a0243cabe?vaa=1&amp;vcp=1&amp;vop=1&amp;pid=b589c234c&amp;color=0,55,96&amp;vtp=1&amp;bbb=1"/>
          <p:cNvSpPr/>
          <p:nvPr/>
        </p:nvSpPr>
        <p:spPr>
          <a:xfrm>
            <a:off x="502920" y="5370929"/>
            <a:ext cx="10739438"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（2）根据材料二并结合所学知识，简析鸦片战争后东学西传的背景并简述国人西译中华文化典籍的意义。</a:t>
            </a:r>
            <a:endParaRPr lang="en-US" altLang="zh-CN" sz="18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a0243cabe?vaa=1&amp;vcp=1&amp;vop=1&amp;pid=b589c234c&amp;color=0,55,96&amp;vtp=1&amp;bt=1&amp;bbb=1&amp;hb=1"/>
          <p:cNvSpPr/>
          <p:nvPr/>
        </p:nvSpPr>
        <p:spPr>
          <a:xfrm>
            <a:off x="502920" y="1507236"/>
            <a:ext cx="10570464" cy="4824730"/>
          </a:xfrm>
          <a:prstGeom prst="rect">
            <a:avLst/>
          </a:prstGeom>
          <a:noFill/>
        </p:spPr>
        <p:txBody>
          <a:bodyPr wrap="none" lIns="0" tIns="0" rIns="0" bIns="0" rtlCol="0" anchor="t"/>
          <a:lstStyle/>
          <a:p>
            <a:pPr algn="l" latinLnBrk="1">
              <a:lnSpc>
                <a:spcPts val="3200"/>
              </a:lnSpc>
            </a:pP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【解析】本题考查中华文化在交流中发展。（1）据材料一“积极学习并吸收中华文明成果”并结合所学可得出，</a:t>
            </a:r>
            <a:endPar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spc="-5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隋唐国力强盛，政治稳定，制度先进；据材料一“中华典章制度、思想文学、生活方式和文化的观念形态深刻</a:t>
            </a:r>
            <a:endPar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spc="-5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影响日本、越南和朝鲜”可得出，中华文化繁荣，具有吸引力；据材料一“借助于发达的对外交通”可得出，对</a:t>
            </a:r>
            <a:endPar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spc="-5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外交通发达，便于文化传播；结合所学可得出，实行开放的对外政策，积极吸纳与传播文化</a:t>
            </a:r>
            <a:endParaRPr lang="en-US" altLang="zh-CN" sz="1800" spc="-50" dirty="0"/>
          </a:p>
          <a:p>
            <a:pPr latinLnBrk="1">
              <a:lnSpc>
                <a:spcPts val="3200"/>
              </a:lnSpc>
            </a:pP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2）第一小问背景，据材料二“鸦片战争后，西方的殖民者、传教士纷纷来到中国”可得出，鸦片战争后，</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中国国门被打开，西方列强入侵，西学东渐加剧；据材料二“翻译这些典籍时往往掺杂着片面解读与民族</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偏见”可得出，西方对中国文化的翻译存在片面性和偏见；据材料二“王韬、陈季同、辜鸿铭等人注意到东</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学西渐的重要性，从中华古代文化典籍对外翻译着手”可得出，中国先进知识分子意识到文化交流的重要</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性，主动推动东学西传。第二小问意义，据材料二“翻译这些典籍时往往掺杂着片面解读与民族偏见”并结</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合所学可得出，纠正了西方对中国文化的误解，促进了中西文化的平等交流；据材料二“记述中国人的风</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俗习惯、文学艺术、伦理道德”可得出，传播了中华传统文化，提升了中华文化的国际影响力；结合所学</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可得出，为近代中西文化交融提供了基础</a:t>
            </a:r>
            <a:r>
              <a:rPr lang="zh-CN" altLang="en-US"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zh-CN" altLang="en-US" b="0" i="0" dirty="0" err="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a0243cabe?vaa=1&amp;vcp=1&amp;vop=1&amp;pid=b589c234c&amp;color=0,55,96&amp;vtp=1&amp;bt=1&amp;bbb=1&amp;hb=1"/>
          <p:cNvSpPr/>
          <p:nvPr/>
        </p:nvSpPr>
        <p:spPr>
          <a:xfrm>
            <a:off x="502920" y="2482696"/>
            <a:ext cx="10570464" cy="28689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（1）原因：①隋唐国力强盛，政治稳定，制度先进；②中华文化繁荣（如典章制度</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、思想文学</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等</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），具有吸引力；③对外交通发达（如丝绸之路），便于文化传播；④实行开放的对外政策</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，积极吸纳</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与传播文化</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2）背景：①鸦片战争后，中国国门被打开，西方列强入侵，西学东渐加剧；</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②西方对中国文化的翻译</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存在片面性和偏见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；③中国先进知识分子意识到文化交流的重要性，主动推动东学西传。</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：①纠正了西方对中国文化的误解，促进了中西文化的平等交流；②传播了中华传统文化</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，提升了中</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华文化的国际影响力</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；③为近代中西文化交融提供了基础。</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4_1#f04f6b2ae?htil=2&amp;vaa=1&amp;vcp=1&amp;vop=1&amp;pid=4329b1f92&amp;color=0,55,96&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77217" y="1933262"/>
            <a:ext cx="2596896"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4_2#f04f6b2ae?htil=2&amp;vaa=1&amp;vcp=1&amp;vop=1&amp;pid=4329b1f92&amp;color=0,55,96&amp;vtp=1&amp;bt=1&amp;bbb=1&amp;hb=1&amp;hs=1"/>
          <p:cNvSpPr/>
          <p:nvPr/>
        </p:nvSpPr>
        <p:spPr>
          <a:xfrm>
            <a:off x="502920" y="1869254"/>
            <a:ext cx="7845552"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[辽宁沈阳2025高二期中</a:t>
            </a:r>
            <a:r>
              <a:rPr lang="en-US" altLang="zh-CN" sz="1800" b="0" i="0">
                <a:solidFill>
                  <a:srgbClr val="003760"/>
                </a:solidFill>
                <a:latin typeface="仿宋" panose="02010609060101010101" pitchFamily="34" charset="-122"/>
                <a:ea typeface="仿宋" panose="02010609060101010101" pitchFamily="34" charset="-122"/>
                <a:cs typeface="仿宋" panose="0201060906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下图是十六国时期北燕冯素弗墓出土的世界上最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早的双马镫实物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。美国学者认为：“如果没有从中国引进马镫</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欧洲就不会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有骑士时代</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46_1#f04f6b2ae.bracket?vaa=1&amp;vcp=1&amp;vop=1&amp;pid=4329b1f92&amp;color=0,55,96&amp;vpa=11&amp;vtp=1"/>
          <p:cNvSpPr/>
          <p:nvPr/>
        </p:nvSpPr>
        <p:spPr>
          <a:xfrm>
            <a:off x="28325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5" name="QC_5_BD.44_3#f04f6b2ae.choices?htil=2&amp;vaa=1&amp;vcp=1&amp;vop=1&amp;pid=4329b1f92&amp;color=0,55,96&amp;vtp=1&amp;bbb=1&amp;hs=1"/>
          <p:cNvSpPr/>
          <p:nvPr/>
        </p:nvSpPr>
        <p:spPr>
          <a:xfrm>
            <a:off x="502920" y="3106488"/>
            <a:ext cx="7845552" cy="770255"/>
          </a:xfrm>
          <a:prstGeom prst="rect">
            <a:avLst/>
          </a:prstGeom>
          <a:noFill/>
        </p:spPr>
        <p:txBody>
          <a:bodyPr wrap="none" lIns="0" tIns="0" rIns="0" bIns="0" rtlCol="0" anchor="t"/>
          <a:lstStyle/>
          <a:p>
            <a:pPr latinLnBrk="1">
              <a:lnSpc>
                <a:spcPts val="3300"/>
              </a:lnSpc>
              <a:tabLst>
                <a:tab pos="403034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北燕文化领先欧洲文明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西学中源推动欧洲进步</a:t>
            </a:r>
            <a:endParaRPr lang="en-US" altLang="zh-CN" sz="1800" dirty="0"/>
          </a:p>
          <a:p>
            <a:pPr latinLnBrk="1">
              <a:lnSpc>
                <a:spcPts val="3100"/>
              </a:lnSpc>
              <a:tabLst>
                <a:tab pos="403034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异域文化丰富华夏文明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文化交流促进社会转型</a:t>
            </a:r>
            <a:endParaRPr lang="en-US" altLang="zh-CN" sz="1800" dirty="0"/>
          </a:p>
        </p:txBody>
      </p:sp>
      <p:sp>
        <p:nvSpPr>
          <p:cNvPr id="6" name="QC_5_AS.45_1#f04f6b2ae?vaa=1&amp;vcp=1&amp;vop=1&amp;pid=4329b1f92&amp;color=0,55,96&amp;vtp=1&amp;bbb=1&amp;hb=1&amp;hs=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【解析】本题结合史料实证考查中华文化在欧洲的传播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。材料中美国学者的观点强调了马镫从中国传入欧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洲对欧洲骑士时代的重要影响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。这表明文化交流在推动社会转型中起到了关键作用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，促进欧洲进入封建社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，D项正确；材料未对两地文化水平进行比较，无法得出北燕文化领先欧洲文明的结论，排除A项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料未涉及西学起源的探究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，无法得出西学中源推动欧洲进步，排除B项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；材料主旨反映的是中华文明对欧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洲的影响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，并不是异域文化丰富华夏文明，排除C项。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a276c6b36?vaa=1&amp;vcp=1&amp;vop=1&amp;pid=4329b1f92&amp;color=0,55,96&amp;vtp=1&amp;bt=1&amp;bbb=1&amp;hb=1"/>
          <p:cNvSpPr/>
          <p:nvPr/>
        </p:nvSpPr>
        <p:spPr>
          <a:xfrm>
            <a:off x="502920" y="2219361"/>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[广西玉林2025高二月考]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下表为《新青年》中对民主观念类词汇（含民主、德谟克拉西、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德先生等）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评价倾向频度数据表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该表可以说明(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24" name="QC_5_BD.48_2#a276c6b36?colgroup=16,6,6,6,6&amp;vaa=1&amp;vcp=1&amp;vop=1&amp;pid=4329b1f92&amp;color=0,55,96&amp;vtp=1&amp;bbb=1"/>
          <p:cNvGraphicFramePr>
            <a:graphicFrameLocks noGrp="1"/>
          </p:cNvGraphicFramePr>
          <p:nvPr/>
        </p:nvGraphicFramePr>
        <p:xfrm>
          <a:off x="502920" y="3124490"/>
          <a:ext cx="10506456" cy="1554863"/>
        </p:xfrm>
        <a:graphic>
          <a:graphicData uri="http://schemas.openxmlformats.org/drawingml/2006/table">
            <a:tbl>
              <a:tblPr/>
              <a:tblGrid>
                <a:gridCol w="3886200"/>
                <a:gridCol w="1655064"/>
                <a:gridCol w="1655064"/>
                <a:gridCol w="1655064"/>
                <a:gridCol w="1655064"/>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正面评价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中性评价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负面评价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1915年9月—1918年6月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85次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63次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151次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1918年7月—1921年4月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224次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58次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407次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1921年5月—1926年7月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95次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180次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703次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978次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8_3#a276c6b36.choices?vaa=1&amp;vcp=1&amp;vop=1&amp;pid=4329b1f92&amp;color=0,55,96&amp;vtp=1&amp;bbb=1"/>
          <p:cNvSpPr/>
          <p:nvPr/>
        </p:nvSpPr>
        <p:spPr>
          <a:xfrm>
            <a:off x="502920" y="481359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知识界对西方民主制度认识的深化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马克思主义传播使民主观念遭否定</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知识界普遍质疑资本主义政治模式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新三民主义代替民主观念受到拥护</a:t>
            </a:r>
            <a:endParaRPr lang="en-US" altLang="zh-CN" sz="18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a276c6b36?vaa=1&amp;vcp=1&amp;vop=1&amp;pid=4329b1f92&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【解析】本题结合史料实证、历史解释考查新文化运动与马克思主义在中国的传播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。根据表格数据变化可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，1915—1926年《新青年》中对民主观念类词汇的整体评价，前期正面居多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，后期虽负面评价增加但中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性评价也增多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，这反映出知识界对西方民主制度不再单纯肯定或否定，而是更加全面深入认识，A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马克思主义传播确实影响了对民主观念类词汇的评价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，但负面评价增加不等于“否定”，如1921年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5月至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1926</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年7月仍有95次正面评价，表明民主观念未被全盘抛弃，排除B项；“普遍质疑”表述太过绝对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可以看出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，中性评价始终存在，且部分知识分子仍对资本主义民主抱有改良期待，排除C项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；新三民主义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提出于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1924年，与材料中1921年5月至1926年7月负面评价激增的时间节点不完全吻合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，且材料未提及新三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民主义与民主观念的替代关系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51_1#a276c6b36?vaa=1&amp;vcp=1&amp;vop=1&amp;pid=4329b1f92&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f5074d74a.fixed?vcp=1&amp;pid=f0688ca54&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f5074d74a.fixed?vcp=1&amp;pid=f0688ca54&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第2课</a:t>
            </a:r>
            <a:endParaRPr lang="en-US" altLang="zh-CN" sz="5400" dirty="0"/>
          </a:p>
        </p:txBody>
      </p:sp>
      <p:sp>
        <p:nvSpPr>
          <p:cNvPr id="4" name="C_2_BD#f5074d74a.fixed?vcp=1&amp;pid=f0688ca54&amp;color=61,88,159&amp;vtp=1&amp;bbb=1"/>
          <p:cNvSpPr/>
          <p:nvPr/>
        </p:nvSpPr>
        <p:spPr>
          <a:xfrm>
            <a:off x="4251960" y="2267712"/>
            <a:ext cx="7918704" cy="1911096"/>
          </a:xfrm>
          <a:prstGeom prst="rect">
            <a:avLst/>
          </a:prstGeom>
          <a:noFill/>
        </p:spPr>
        <p:txBody>
          <a:bodyPr wrap="none" lIns="0" tIns="0" rIns="0" bIns="0" rtlCol="0" anchor="ctr"/>
          <a:lstStyle/>
          <a:p>
            <a:pPr algn="l" latinLnBrk="1">
              <a:lnSpc>
                <a:spcPts val="6600"/>
              </a:lnSpc>
            </a:pPr>
            <a:r>
              <a:rPr lang="en-US" altLang="zh-CN" sz="5400" b="0" i="0" dirty="0">
                <a:solidFill>
                  <a:srgbClr val="3D589F"/>
                </a:solidFill>
                <a:latin typeface="印品黑体" pitchFamily="34" charset="0"/>
                <a:ea typeface="印品黑体" pitchFamily="34" charset="-122"/>
                <a:cs typeface="印品黑体" pitchFamily="34" charset="-120"/>
              </a:rPr>
              <a:t>中华文化的世界意义</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f5074d74a?lid=c52644d3a&amp;cid=c52644d3a&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中华文化在交流中</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f5074d74a?lid=28c6593e8&amp;cid=28c6593e8&amp;vtp=1&amp;bbb=1"/>
          <p:cNvSpPr/>
          <p:nvPr/>
        </p:nvSpPr>
        <p:spPr>
          <a:xfrm>
            <a:off x="5943600" y="2011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中华文化对世界的影响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f5074d74a?lid=5c8e9390e&amp;cid=5c8e9390e&amp;vtp=1&amp;bbb=1">
            <a:hlinkClick r:id="rId1" action="ppaction://hlinksldjump"/>
          </p:cNvPr>
          <p:cNvSpPr/>
          <p:nvPr/>
        </p:nvSpPr>
        <p:spPr>
          <a:xfrm>
            <a:off x="5943600" y="3907663"/>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全面认识中学西传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f5074d74a?lid=536d4af91&amp;cid=536d4af91&amp;vtp=1&amp;bbb=1">
            <a:hlinkClick r:id="rId2" action="ppaction://hlinksldjump"/>
          </p:cNvPr>
          <p:cNvSpPr/>
          <p:nvPr/>
        </p:nvSpPr>
        <p:spPr>
          <a:xfrm>
            <a:off x="5943600" y="419112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中华文化的四次交融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f5074d74a?lid=a734fd449&amp;cid=a734fd449&amp;vtp=1&amp;bbb=1"/>
          <p:cNvSpPr/>
          <p:nvPr/>
        </p:nvSpPr>
        <p:spPr>
          <a:xfrm>
            <a:off x="5943600" y="474916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中华优秀传统文化的世界意义</a:t>
            </a:r>
            <a:endParaRPr lang="en-US" altLang="zh-CN" sz="1600" dirty="0"/>
          </a:p>
        </p:txBody>
      </p:sp>
      <p:sp>
        <p:nvSpPr>
          <p:cNvPr id="7" name="C_1#目录1:f5074d74a?lid=f4c688022&amp;cid=f4c688022&amp;vtp=1&amp;bbb=1"/>
          <p:cNvSpPr/>
          <p:nvPr/>
        </p:nvSpPr>
        <p:spPr>
          <a:xfrm>
            <a:off x="5943600" y="503326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两次西学东渐的对比</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c8e9390e?vcp=1&amp;pid=040349f15&amp;color=101,101,255&amp;vtp=1&amp;bt=1&amp;bbb=1"/>
          <p:cNvSpPr/>
          <p:nvPr/>
        </p:nvSpPr>
        <p:spPr>
          <a:xfrm>
            <a:off x="502920" y="1508760"/>
            <a:ext cx="10570464" cy="405003"/>
          </a:xfrm>
          <a:prstGeom prst="rect">
            <a:avLst/>
          </a:prstGeom>
          <a:noFill/>
        </p:spPr>
        <p:txBody>
          <a:bodyPr wrap="none" lIns="0" tIns="0" rIns="0" bIns="0" rtlCol="0" anchor="t"/>
          <a:lstStyle/>
          <a:p>
            <a:pPr algn="l" latinLnBrk="1">
              <a:lnSpc>
                <a:spcPts val="36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全面认识中学西传</a:t>
            </a:r>
            <a:endParaRPr lang="en-US" altLang="zh-CN" sz="2000" dirty="0"/>
          </a:p>
        </p:txBody>
      </p:sp>
      <p:sp>
        <p:nvSpPr>
          <p:cNvPr id="3" name="P_5_BD#d690c1c2f?vcp=1&amp;pid=5c8e9390e&amp;color=0,55,96&amp;vtp=1&amp;bbb=1&amp;hb=1"/>
          <p:cNvSpPr/>
          <p:nvPr/>
        </p:nvSpPr>
        <p:spPr>
          <a:xfrm>
            <a:off x="502920" y="1959673"/>
            <a:ext cx="10570464" cy="377190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基本内涵：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以儒学为代表的中国文化通过各种途径传播到西方世界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，并对西方社会产生不同程度影响的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历史过程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，集中于16世纪至18世纪，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以传教士为主要桥梁。</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历史影响</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1）促进了不同文明之间的互鉴交融，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推动了人类文明的进步与发展。</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2）欧洲文化首次系统全面地接触到儒学文化，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对欧洲启蒙运动产生了影响。</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促进了欧洲对中国文化的认识与了解。</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影响的局限性：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中学西传的影响集中在知识分子和上层社会，并未真正颠覆西方的思想根基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大作用在于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“启发”和“催化”，而非“替代”。西方最终是在吸收全球多种文明养分（包括希腊、罗马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、伊斯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、中华文明）的基础上，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完成了自身的现代化转型。</a:t>
            </a:r>
            <a:endParaRPr lang="en-US" altLang="zh-CN" sz="1800" dirty="0"/>
          </a:p>
          <a:p>
            <a:pPr latinLnBrk="1">
              <a:lnSpc>
                <a:spcPct val="150000"/>
              </a:lnSpc>
            </a:pP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d690c1c2f?vcp=1&amp;pid=5c8e9390e&amp;color=0,55,96&amp;vtp=1&amp;bbb=1&amp;hb=1"/>
          <p:cNvSpPr/>
          <p:nvPr/>
        </p:nvSpPr>
        <p:spPr>
          <a:xfrm>
            <a:off x="502920" y="2901573"/>
            <a:ext cx="10570464" cy="2026095"/>
          </a:xfrm>
          <a:prstGeom prst="rect">
            <a:avLst/>
          </a:prstGeom>
          <a:noFill/>
        </p:spPr>
        <p:txBody>
          <a:bodyPr wrap="none" lIns="0" tIns="0" rIns="0" bIns="0" rtlCol="0" anchor="t"/>
          <a:lstStyle/>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实质</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西方接受的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“中国形象”很大程度上是“被塑造的形象”。启蒙思想家们往往为了论证自身观点而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“选择性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”甚至“理想化”中国（如伏尔泰）。他们眼中的中国并非完全真实的中国，而是他们需要的“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乌托邦”。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，随着西方实力上升，“中国形象”又逐渐跌落，走向反面（“停滞帝国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”），这体现了西方根据自身需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求看待东方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#3.1</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4d9f999b?vaa=1&amp;vcp=1&amp;vop=1&amp;pid=5c8e9390e&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[贵州安顺2025高二联考]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伏尔泰视孔子为“人类理性的化身”</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认为其学说以“仁、义、礼、智、信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，摒弃了神秘主义色彩，是“最纯粹的道德准则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”。莱布尼茨在和传教士白晋的长期书信往来中也对儒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家思想有了许多了解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，他尤其重视《易经》《尚书》等典籍，认为其蕴含“自然宗教”的理性光芒</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，并试图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《中国近事》的编撰推动欧洲对中国文化的理解。</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这种现象表明(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_2#e4d9f999b.choices?vaa=1&amp;vcp=1&amp;vop=1&amp;pid=5c8e9390e&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中国科技领先于西方</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传教士开启东西方交流之路</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儒家思想具有科学性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中学西传助推欧洲思想解放</a:t>
            </a:r>
            <a:endParaRPr lang="en-US" altLang="zh-CN" sz="1800"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e4d9f999b?vaa=1&amp;vcp=1&amp;vop=1&amp;pid=5c8e9390e&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【解析】本题考查中学西传的影响。根据材料可知，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欧洲思想家对中国文化的关注并非单纯的文化崇拜。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儒家思想的理性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、道德属性被抽象为对抗封建神权的武器，成为启蒙运动倡导自由、平等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、科学精神的重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要思想资源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。这种现象表明，中学西传为欧洲思想解放提供了外部动力，D项正确；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材料未涉及科技领域，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A项；传教士虽是早期文化交流的媒介，但材料强调启蒙思想家主动利用中国文化，且“开启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”一词与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史实不符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（东西方交流早于该时期），排除B项；伏尔泰和莱布尼茨关注的是儒家思想的理性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、道德和自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然宗教属性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，而非科学实证精神，排除C项。</a:t>
            </a:r>
            <a:endParaRPr lang="en-US" altLang="zh-CN" dirty="0"/>
          </a:p>
        </p:txBody>
      </p:sp>
      <p:sp>
        <p:nvSpPr>
          <p:cNvPr id="3" name="QC_5_AN.4_1#e4d9f999b?vaa=1&amp;vcp=1&amp;vop=1&amp;pid=5c8e9390e&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36d4af91?vcp=1&amp;pid=040349f15&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中华文化的四次交融</a:t>
            </a:r>
            <a:endParaRPr lang="en-US" altLang="zh-CN" sz="2000" dirty="0"/>
          </a:p>
        </p:txBody>
      </p:sp>
      <p:sp>
        <p:nvSpPr>
          <p:cNvPr id="3" name="P_5_BD#13025eb27?vcp=1&amp;pid=536d4af91&amp;color=0,55,96&amp;vtp=1&amp;bbb=1&amp;hb=1"/>
          <p:cNvSpPr/>
          <p:nvPr/>
        </p:nvSpPr>
        <p:spPr>
          <a:xfrm>
            <a:off x="502920" y="1940623"/>
            <a:ext cx="10570464" cy="412623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1.第一次是本土内部文化的交融。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汉代学者对先秦文化进行了整理和发展，通过交融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，实现了中华文化的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多元综合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，确立了儒学的主导地位和伦理政治、伦理教化的原则。</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.第二次是中华文化与佛教文化的交融。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这属于东方文化的局部交流。随着佛教文化的传入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，特别是唐代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玄奘从印度带回佛教经典</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，推动了中华传统文化与佛教文化的交融。形成了多姿多彩的中华文化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、精密深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邃的佛教哲学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，并对程朱理学和陆王心学等影响深远。</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.第三次是东西方文化的交融。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西方传教士来到中国，在传播西方宗教的同时，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也带来了一些科学工艺。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西方近代文明传入中国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，推动中华文化逐渐转型。</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.第四次是马克思主义的中国化。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“十月革命一声炮响，给中国送来了马克思列宁主义”，从此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，马克思主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义同中国的革命与建设的实际紧密结合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，先后出现了一系列中国化的重大理论成果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，推动中国革命和建设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不断取得胜利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7349</Words>
  <Application>WPS 演示</Application>
  <PresentationFormat>宽屏</PresentationFormat>
  <Paragraphs>318</Paragraphs>
  <Slides>25</Slides>
  <Notes>24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25</vt:i4>
      </vt:variant>
    </vt:vector>
  </HeadingPairs>
  <TitlesOfParts>
    <vt:vector size="47"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9</cp:revision>
  <dcterms:created xsi:type="dcterms:W3CDTF">2025-10-24T08:41:00Z</dcterms:created>
  <dcterms:modified xsi:type="dcterms:W3CDTF">2025-10-27T08:30:34Z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A6A3674EEAF44760A2C856E97DEAF91D_13</vt:lpwstr>
  </property>
  <property fmtid="{D5CDD505-2E9C-101B-9397-08002B2CF9AE}" pid="3" name="KSOProductBuildVer">
    <vt:lpwstr>2052-12.1.0.23125</vt:lpwstr>
  </property>
</Properties>
</file>